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10691800" cx="7559675"/>
  <p:notesSz cx="6858000" cy="9144000"/>
  <p:embeddedFontLst>
    <p:embeddedFont>
      <p:font typeface="Open Sans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7">
          <p15:clr>
            <a:srgbClr val="000000"/>
          </p15:clr>
        </p15:guide>
        <p15:guide id="2" pos="2381">
          <p15:clr>
            <a:srgbClr val="000000"/>
          </p15:clr>
        </p15:guide>
      </p15:sldGuideLst>
    </p:ext>
    <p:ext uri="GoogleSlidesCustomDataVersion2">
      <go:slidesCustomData xmlns:go="http://customooxmlschemas.google.com/" r:id="rId26" roundtripDataSignature="AMtx7miwiYa2BPd3cD/730NBZspeub7Pp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7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OpenSans-regular.fntdata"/><Relationship Id="rId21" Type="http://schemas.openxmlformats.org/officeDocument/2006/relationships/slide" Target="slides/slide16.xml"/><Relationship Id="rId24" Type="http://schemas.openxmlformats.org/officeDocument/2006/relationships/font" Target="fonts/OpenSans-italic.fntdata"/><Relationship Id="rId23" Type="http://schemas.openxmlformats.org/officeDocument/2006/relationships/font" Target="fonts/OpenSans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customschemas.google.com/relationships/presentationmetadata" Target="metadata"/><Relationship Id="rId25" Type="http://schemas.openxmlformats.org/officeDocument/2006/relationships/font" Target="fonts/Open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f81126334d_0_8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gf81126334d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f81126334d_0_117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5" name="Google Shape;225;gf81126334d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f81126334d_0_14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Google Shape;239;gf81126334d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7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6" name="Google Shape;25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8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9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8" name="Google Shape;28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113b0be3c9e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3" name="Google Shape;303;g113b0be3c9e_1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f8a48c4d7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3" name="Google Shape;93;gf8a48c4d7a_0_2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f7f8b365c8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1" name="Google Shape;101;gf7f8b365c8_2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f8a48c4d7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2" name="Google Shape;122;gf8a48c4d7a_0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f81126334d_0_6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gf81126334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5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f81126334d_0_42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gf81126334d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6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945000" y="1749826"/>
            <a:ext cx="5670000" cy="37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945000" y="5615776"/>
            <a:ext cx="5670000" cy="25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88050" y="2977950"/>
            <a:ext cx="6783900" cy="6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1694700" y="4284600"/>
            <a:ext cx="9060900" cy="16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-1612725" y="2701800"/>
            <a:ext cx="90609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515813" y="2665576"/>
            <a:ext cx="6520500" cy="44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515813" y="7155226"/>
            <a:ext cx="6520500" cy="23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5197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38272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520735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520735" y="2621026"/>
            <a:ext cx="31983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520735" y="3905550"/>
            <a:ext cx="31983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3827250" y="2621026"/>
            <a:ext cx="32139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3827250" y="3905550"/>
            <a:ext cx="32139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Relationship Id="rId4" Type="http://schemas.openxmlformats.org/officeDocument/2006/relationships/image" Target="../media/image8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what-we-do/open-education/europeannetwork-openeducation-librarians/" TargetMode="External"/><Relationship Id="rId5" Type="http://schemas.openxmlformats.org/officeDocument/2006/relationships/image" Target="../media/image3.png"/><Relationship Id="rId6" Type="http://schemas.openxmlformats.org/officeDocument/2006/relationships/image" Target="../media/image1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sparceurope.org/what-we-do/open-education/europeannetwork-openeducation-librarians/" TargetMode="External"/><Relationship Id="rId4" Type="http://schemas.openxmlformats.org/officeDocument/2006/relationships/hyperlink" Target="https://doi.org/10.5281/zenodo.5568482" TargetMode="External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creativecommons.org/licenses/by/4.0/" TargetMode="External"/><Relationship Id="rId7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Relationship Id="rId8" Type="http://schemas.openxmlformats.org/officeDocument/2006/relationships/hyperlink" Target="https://tinyurl.com/openedrec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1056640" y="1065775"/>
            <a:ext cx="3251199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425975" y="4549250"/>
            <a:ext cx="6907200" cy="8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DE" sz="4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</a:t>
            </a:r>
            <a:r>
              <a:rPr b="1" lang="en-DE" sz="4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SET </a:t>
            </a:r>
            <a:r>
              <a:rPr b="1" i="0" lang="en-DE" sz="4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ALAT</a:t>
            </a:r>
            <a:r>
              <a:rPr b="1" lang="en-DE" sz="4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</a:t>
            </a:r>
            <a:endParaRPr b="1" i="0" sz="4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583050" y="5962875"/>
            <a:ext cx="6750000" cy="11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Koristite naše predloške za promicanje otvorenog obrazovanja.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8" name="Google Shape;88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2762" y="82876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8869" y="7204764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f81126334d_0_8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gf81126334d_0_84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gf81126334d_0_8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gf81126334d_0_84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7" name="Google Shape;217;gf81126334d_0_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gf81126334d_0_8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gf81126334d_0_8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gf81126334d_0_84"/>
          <p:cNvSpPr txBox="1"/>
          <p:nvPr/>
        </p:nvSpPr>
        <p:spPr>
          <a:xfrm>
            <a:off x="380000" y="4013050"/>
            <a:ext cx="5706300" cy="52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DE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 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DE" sz="19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za institucije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Promicanje ekonomije razmjera:</a:t>
            </a: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otvoreni obrazovni sadržaji (OER) besplatno su dostupni na internetu, pristupačni u tiskanom obliku, mogu se trajno pohraniti i lako ažurirati. Resursi koji bi inače bili namijenjeni kupovini udžbenika mogu se preusmjeriti na tehnologiju, unaprjeđenje nastave ili smanjenje duga.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Podrška profesionalnom razvoju nastavnika: </a:t>
            </a: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povećan pristup i korištenje OER-a potiče međuinstitucionalno učenje među nastavnicima, zajedno s unapređenjem kvalitete obrazovnih materijala.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Maksimalno iskorištavanje javnih ulaganja: </a:t>
            </a: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resursi financirani iz javnih sredstava koriste se za stvaranje javnog znanja koje se dijeli među različitim institucijama uz smanjene dodatne troškove.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Podrška samopromociji: </a:t>
            </a: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javna slika institucije može znatno profitirati od dijeljenja i ponovne upotrebe kvalitetnih otvorenih obrazovnih sadržaja (OER).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Podrška međunarodnoj suradnji: </a:t>
            </a: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rad s OER-om povećava vidljivost institucije i poboljšava njezin ugled na međunarodnoj razini kroz aktivnu suradnju s drugim institucijama diljem svijeta.</a:t>
            </a:r>
            <a:endParaRPr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1" name="Google Shape;221;gf81126334d_0_84"/>
          <p:cNvSpPr txBox="1"/>
          <p:nvPr/>
        </p:nvSpPr>
        <p:spPr>
          <a:xfrm>
            <a:off x="2396100" y="444925"/>
            <a:ext cx="4826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sadržaji su materijali za učenje, poučavanje i istraživanje u bilo kojem formatu i mediju koji su u javnom vlasništvu ili su zaštićeni autorskim pravima, ali objavljeni pod otvorenom licencom, što omogućuje besplatan pristup, ponovnu upotrebu, prilagodbu i redistribuciju.“</a:t>
            </a:r>
            <a:endParaRPr i="0" sz="1400" u="none" cap="none" strike="noStrike">
              <a:solidFill>
                <a:srgbClr val="000000"/>
              </a:solidFill>
            </a:endParaRPr>
          </a:p>
        </p:txBody>
      </p:sp>
      <p:sp>
        <p:nvSpPr>
          <p:cNvPr id="222" name="Google Shape;222;gf81126334d_0_84"/>
          <p:cNvSpPr txBox="1"/>
          <p:nvPr/>
        </p:nvSpPr>
        <p:spPr>
          <a:xfrm>
            <a:off x="391875" y="1968041"/>
            <a:ext cx="7151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sadržajima </a:t>
            </a:r>
            <a:r>
              <a:rPr lang="en-DE" sz="12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f81126334d_0_117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gf81126334d_0_117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gf81126334d_0_117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gf81126334d_0_117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1" name="Google Shape;231;gf81126334d_0_1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gf81126334d_0_1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gf81126334d_0_117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gf81126334d_0_117"/>
          <p:cNvSpPr txBox="1"/>
          <p:nvPr/>
        </p:nvSpPr>
        <p:spPr>
          <a:xfrm>
            <a:off x="501325" y="4388922"/>
            <a:ext cx="5122800" cy="53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za institucije</a:t>
            </a:r>
            <a:endParaRPr b="1" i="0" sz="1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Olakšajte regrutaciju: </a:t>
            </a:r>
            <a:r>
              <a:rPr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korištenje otvorenih obrazovnih sadržaja (OER) povećava sudjelovanje u visokom obrazovanju proširujući pristup netradicionalnim studentima koji svoje obrazovne izbore temelje na kvaliteti ponuđenih obrazovnih materijala.</a:t>
            </a:r>
            <a:endParaRPr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Unaprijedite zadržavanje bivših studenata: </a:t>
            </a:r>
            <a:r>
              <a:rPr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pružanje kvalitetnih otvorenih obrazovnih sadržaja (OER) bivšim studentima pomaže instituciji da održi aktivnu povezanost s njima.</a:t>
            </a:r>
            <a:endParaRPr b="1"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5" name="Google Shape;235;gf81126334d_0_117"/>
          <p:cNvSpPr txBox="1"/>
          <p:nvPr/>
        </p:nvSpPr>
        <p:spPr>
          <a:xfrm>
            <a:off x="2396100" y="444925"/>
            <a:ext cx="4826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sadržaji su materijali za učenje, poučavanje i istraživanje u bilo kojem formatu i mediju koji su u javnom vlasništvu ili su zaštićeni autorskim pravima, ali objavljeni pod otvorenom licencom, što omogućuje besplatan pristup, ponovnu upotrebu, prilagodbu i redistribuciju.“</a:t>
            </a:r>
            <a:endParaRPr i="0" sz="1400" u="none" cap="none" strike="noStrike">
              <a:solidFill>
                <a:srgbClr val="000000"/>
              </a:solidFill>
            </a:endParaRPr>
          </a:p>
        </p:txBody>
      </p:sp>
      <p:sp>
        <p:nvSpPr>
          <p:cNvPr id="236" name="Google Shape;236;gf81126334d_0_117"/>
          <p:cNvSpPr txBox="1"/>
          <p:nvPr/>
        </p:nvSpPr>
        <p:spPr>
          <a:xfrm>
            <a:off x="391875" y="1968041"/>
            <a:ext cx="7151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sadržajima </a:t>
            </a:r>
            <a:r>
              <a:rPr lang="en-DE" sz="12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f81126334d_0_141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gf81126334d_0_141"/>
          <p:cNvSpPr/>
          <p:nvPr/>
        </p:nvSpPr>
        <p:spPr>
          <a:xfrm>
            <a:off x="188175" y="3864025"/>
            <a:ext cx="71511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gf81126334d_0_141"/>
          <p:cNvSpPr/>
          <p:nvPr/>
        </p:nvSpPr>
        <p:spPr>
          <a:xfrm>
            <a:off x="2407975" y="2726178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4" name="Google Shape;244;gf81126334d_0_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gf81126334d_0_141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6" name="Google Shape;246;gf81126334d_0_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gf81126334d_0_141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8" name="Google Shape;248;gf81126334d_0_1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gf81126334d_0_141"/>
          <p:cNvSpPr txBox="1"/>
          <p:nvPr/>
        </p:nvSpPr>
        <p:spPr>
          <a:xfrm>
            <a:off x="1900050" y="3975975"/>
            <a:ext cx="5510400" cy="6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r>
              <a:rPr b="1" i="0" lang="en-DE" sz="1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 sve </a:t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0" name="Google Shape;250;gf81126334d_0_141"/>
          <p:cNvSpPr/>
          <p:nvPr/>
        </p:nvSpPr>
        <p:spPr>
          <a:xfrm>
            <a:off x="-1258270" y="5631076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gf81126334d_0_141"/>
          <p:cNvSpPr txBox="1"/>
          <p:nvPr/>
        </p:nvSpPr>
        <p:spPr>
          <a:xfrm>
            <a:off x="1900052" y="4306655"/>
            <a:ext cx="5375400" cy="51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Otključajte informacije: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znanje se može široko dijeliti otključavanjem obrazovnih sadržaja putem licenci, dostupnih svima koji su zainteresirani.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Prenesite znanje: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obrazovni sadržaji financirani iz javnih sredstava dostupni su javnosti, mogu se ponovno koristiti i dijeliti.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Omogućite cjeloživotno učenje: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biti u toku s novim znanjima i pružati mogućnosti kontinuiranog učenja pristupačnije je svima, smanjujući razlike između formalnih, neformalnih i informalnih prilika za učenje.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Povećajte jednakost: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besplatni internetski sadržaji olakšavaju pružanje jednakokvalitetnog znanja svima, bez obzira na njihov društveni i ekonomski status.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Promovirajte raznolikost i uključivost: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otvoreni obrazovni sadržaji (OER), koji se lako dijele i kojima se pristupa putem interneta, izvrsno su sredstvo za upoznavanje i razumijevanje različitih gledišta.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Potaknite građansku znanost: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znanje može stvarati svatko, a dostupnost materijala olakšava ljudima nastavak stjecanja novih znanja. </a:t>
            </a:r>
            <a:endParaRPr b="1"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2" name="Google Shape;252;gf81126334d_0_141"/>
          <p:cNvSpPr txBox="1"/>
          <p:nvPr/>
        </p:nvSpPr>
        <p:spPr>
          <a:xfrm>
            <a:off x="2396100" y="444925"/>
            <a:ext cx="4826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sadržaji su materijali za učenje, poučavanje i istraživanje u bilo kojem formatu i mediju koji su u javnom vlasništvu ili su zaštićeni autorskim pravima, ali objavljeni pod otvorenom licencom, što omogućuje besplatan pristup, ponovnu upotrebu, prilagodbu i redistribuciju.“</a:t>
            </a:r>
            <a:endParaRPr i="0" sz="1400" u="none" cap="none" strike="noStrike">
              <a:solidFill>
                <a:srgbClr val="000000"/>
              </a:solidFill>
            </a:endParaRPr>
          </a:p>
        </p:txBody>
      </p:sp>
      <p:sp>
        <p:nvSpPr>
          <p:cNvPr id="253" name="Google Shape;253;gf81126334d_0_141"/>
          <p:cNvSpPr txBox="1"/>
          <p:nvPr/>
        </p:nvSpPr>
        <p:spPr>
          <a:xfrm>
            <a:off x="391875" y="1968041"/>
            <a:ext cx="7151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sadržajima </a:t>
            </a:r>
            <a:r>
              <a:rPr lang="en-DE" sz="12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7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17"/>
          <p:cNvSpPr/>
          <p:nvPr/>
        </p:nvSpPr>
        <p:spPr>
          <a:xfrm>
            <a:off x="152400" y="3802625"/>
            <a:ext cx="71511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17"/>
          <p:cNvSpPr/>
          <p:nvPr/>
        </p:nvSpPr>
        <p:spPr>
          <a:xfrm>
            <a:off x="2407975" y="2726178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1" name="Google Shape;26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17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3" name="Google Shape;26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17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5" name="Google Shape;265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17"/>
          <p:cNvSpPr/>
          <p:nvPr/>
        </p:nvSpPr>
        <p:spPr>
          <a:xfrm>
            <a:off x="-1258270" y="5631076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17"/>
          <p:cNvSpPr txBox="1"/>
          <p:nvPr/>
        </p:nvSpPr>
        <p:spPr>
          <a:xfrm>
            <a:off x="2039586" y="4459055"/>
            <a:ext cx="4900500" cy="39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kvalitetu: </a:t>
            </a:r>
            <a:r>
              <a:rPr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svatko može pridonijeti unapređenju kvalitete otvorenih obrazovnih sadržaja (OER-a) jednostavnim postavljanjem pitanja radi razjašnjenja; bez pristupa nema pitanja, bez pitanja nema sumnji, a bez sumnji nema ni poboljšanja.</a:t>
            </a:r>
            <a:endParaRPr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Proširite granice: </a:t>
            </a:r>
            <a:r>
              <a:rPr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su izvrstan način za dijeljenje znanja preko granica, omogućujući prilagodbe koje doista funkcioniraju na lokalnoj razini.</a:t>
            </a:r>
            <a:endParaRPr b="1"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8" name="Google Shape;268;p17"/>
          <p:cNvSpPr txBox="1"/>
          <p:nvPr/>
        </p:nvSpPr>
        <p:spPr>
          <a:xfrm>
            <a:off x="1900050" y="3975975"/>
            <a:ext cx="5510400" cy="6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r>
              <a:rPr b="1" i="0" lang="en-DE" sz="1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 sve </a:t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9" name="Google Shape;269;p17"/>
          <p:cNvSpPr txBox="1"/>
          <p:nvPr/>
        </p:nvSpPr>
        <p:spPr>
          <a:xfrm>
            <a:off x="2396100" y="444925"/>
            <a:ext cx="4826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sadržaji su materijali za učenje, poučavanje i istraživanje u bilo kojem formatu i mediju koji su u javnom vlasništvu ili su zaštićeni autorskim pravima, ali objavljeni pod otvorenom licencom, što omogućuje besplatan pristup, ponovnu upotrebu, prilagodbu i redistribuciju.“</a:t>
            </a:r>
            <a:endParaRPr i="0" sz="1400" u="none" cap="none" strike="noStrike">
              <a:solidFill>
                <a:srgbClr val="000000"/>
              </a:solidFill>
            </a:endParaRPr>
          </a:p>
        </p:txBody>
      </p:sp>
      <p:sp>
        <p:nvSpPr>
          <p:cNvPr id="270" name="Google Shape;270;p17"/>
          <p:cNvSpPr txBox="1"/>
          <p:nvPr/>
        </p:nvSpPr>
        <p:spPr>
          <a:xfrm>
            <a:off x="391875" y="1968041"/>
            <a:ext cx="7151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sadržajima </a:t>
            </a:r>
            <a:r>
              <a:rPr lang="en-DE" sz="12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8"/>
          <p:cNvSpPr/>
          <p:nvPr/>
        </p:nvSpPr>
        <p:spPr>
          <a:xfrm>
            <a:off x="152400" y="208271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18"/>
          <p:cNvSpPr/>
          <p:nvPr/>
        </p:nvSpPr>
        <p:spPr>
          <a:xfrm>
            <a:off x="152400" y="3647100"/>
            <a:ext cx="7228200" cy="62559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18"/>
          <p:cNvSpPr/>
          <p:nvPr/>
        </p:nvSpPr>
        <p:spPr>
          <a:xfrm>
            <a:off x="2400650" y="2509206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18"/>
          <p:cNvSpPr/>
          <p:nvPr/>
        </p:nvSpPr>
        <p:spPr>
          <a:xfrm>
            <a:off x="-13602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9" name="Google Shape;27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18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1" name="Google Shape;281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100397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18"/>
          <p:cNvSpPr txBox="1"/>
          <p:nvPr/>
        </p:nvSpPr>
        <p:spPr>
          <a:xfrm>
            <a:off x="1466698" y="4415987"/>
            <a:ext cx="5799600" cy="51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održite profesionalni razvoj: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sudjelovanje na razini knjižnice, institucije, nacionalnoj ili međunarodnoj razini u upravljanju otvorenim obrazovnim sadržajima (OER) i otvorenim obrazovanjem (OE) može se iskoristiti kao prilika za profesionalni razvoj i put rasta izvan „tradicionalnih“ ili ustaljenih područja stručnosti (npr. formiranje zbirki, metapodaci itd.).</a:t>
            </a:r>
            <a:endParaRPr sz="1100">
              <a:solidFill>
                <a:srgbClr val="004993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Vrijedni partneri: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zahvaljujući svojoj stručnosti u otvorenoj pedagogiji i otvorenim licencama, knjižničari su prepoznati od strane nastavnika i istraživača kao pouzdani partneri u pronalaženju, prilagodbi i stvaranju pouzdanih obrazovnih sadržaja.</a:t>
            </a:r>
            <a:endParaRPr sz="1100">
              <a:solidFill>
                <a:srgbClr val="004993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Razvijanje sinergije s otvorenom znanošću: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otvorena znanost i otvoreno obrazovanje često su odvojena područja u kojima znanje posjeduju različiti stručnjaci. Knjižničari mogu povezati ova dva područja kroz holistički pristup otvorenosti, potičući kulturu otvorenosti unutar institucije ili akademske zajednice.</a:t>
            </a:r>
            <a:endParaRPr sz="1100">
              <a:solidFill>
                <a:srgbClr val="004993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Promicanje suradnje i dijeljenja znanja: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knjižničari imaju ključnu ulogu u olakšavanju suradnje kroz upravljanje otvorenim sadržajima, organiziranje edukacija i radionica o temama otvorenog obrazovanja te poticanje zajednica prakse vezanih uz otvoreno obrazovanje, čime ujedno šire vlastite profesionalne mreže.</a:t>
            </a:r>
            <a:endParaRPr sz="1100">
              <a:solidFill>
                <a:srgbClr val="004993"/>
              </a:solidFill>
            </a:endParaRPr>
          </a:p>
          <a:p>
            <a:pPr indent="0" lvl="0" marL="0" rtl="0" algn="l">
              <a:spcBef>
                <a:spcPts val="1001"/>
              </a:spcBef>
              <a:spcAft>
                <a:spcPts val="100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Smanjenje troškova: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omogućavanje ušteda u proračunu knjižnica smanjenjem troškova za skupe i restriktivne licence za komercijalne publikacije, ali i savjetovanjem nastavnika i studenata o alternativama OER-a za literaturu na kolegijima. Ova prednost doprinosi prijelazu na otvoreni pristup u proračunima knjižnica i sveučilišta na duži rok.</a:t>
            </a:r>
            <a:endParaRPr>
              <a:solidFill>
                <a:srgbClr val="004993"/>
              </a:solidFill>
            </a:endParaRPr>
          </a:p>
        </p:txBody>
      </p:sp>
      <p:sp>
        <p:nvSpPr>
          <p:cNvPr id="283" name="Google Shape;283;p18"/>
          <p:cNvSpPr txBox="1"/>
          <p:nvPr/>
        </p:nvSpPr>
        <p:spPr>
          <a:xfrm>
            <a:off x="922700" y="3913975"/>
            <a:ext cx="6387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 </a:t>
            </a:r>
            <a:r>
              <a:rPr b="1"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knjižničare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4" name="Google Shape;284;p18"/>
          <p:cNvSpPr txBox="1"/>
          <p:nvPr/>
        </p:nvSpPr>
        <p:spPr>
          <a:xfrm>
            <a:off x="2396100" y="444925"/>
            <a:ext cx="4826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sadržaji su materijali za učenje, poučavanje i istraživanje u bilo kojem formatu i mediju koji su u javnom vlasništvu ili su zaštićeni autorskim pravima, ali objavljeni pod otvorenom licencom, što omogućuje besplatan pristup, ponovnu upotrebu, prilagodbu i redistribuciju.“</a:t>
            </a:r>
            <a:endParaRPr i="0" sz="1400" u="none" cap="none" strike="noStrike">
              <a:solidFill>
                <a:srgbClr val="000000"/>
              </a:solidFill>
            </a:endParaRPr>
          </a:p>
        </p:txBody>
      </p:sp>
      <p:sp>
        <p:nvSpPr>
          <p:cNvPr id="285" name="Google Shape;285;p18"/>
          <p:cNvSpPr txBox="1"/>
          <p:nvPr/>
        </p:nvSpPr>
        <p:spPr>
          <a:xfrm>
            <a:off x="391875" y="1968041"/>
            <a:ext cx="7151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sadržajima </a:t>
            </a:r>
            <a:r>
              <a:rPr lang="en-DE" sz="12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9"/>
          <p:cNvSpPr/>
          <p:nvPr/>
        </p:nvSpPr>
        <p:spPr>
          <a:xfrm>
            <a:off x="152400" y="208271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19"/>
          <p:cNvSpPr/>
          <p:nvPr/>
        </p:nvSpPr>
        <p:spPr>
          <a:xfrm>
            <a:off x="152400" y="3647100"/>
            <a:ext cx="7228200" cy="62616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19"/>
          <p:cNvSpPr/>
          <p:nvPr/>
        </p:nvSpPr>
        <p:spPr>
          <a:xfrm>
            <a:off x="2400650" y="2509206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19"/>
          <p:cNvSpPr/>
          <p:nvPr/>
        </p:nvSpPr>
        <p:spPr>
          <a:xfrm>
            <a:off x="-13602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4" name="Google Shape;294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19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6" name="Google Shape;296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100397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19"/>
          <p:cNvSpPr txBox="1"/>
          <p:nvPr/>
        </p:nvSpPr>
        <p:spPr>
          <a:xfrm>
            <a:off x="1466700" y="4271499"/>
            <a:ext cx="5799600" cy="49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Privlačenje novih knjižničara u struku: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snažna povezanost otvorenog obrazovanja i socijalne pravednosti čini knjižničarstvo privlačnom karijernom opcijom za nove stručnjake i nove generacije knjižničara.</a:t>
            </a:r>
            <a:endParaRPr sz="900">
              <a:solidFill>
                <a:srgbClr val="00499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Proširenje prepoznatljivosti: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autori i podržavatelji otvorenih obrazovnih sadržaja (OER) stječu globalnu prepoznatljivost zahvaljujući radu koji promiče otvorenost i univerzalne vrijednosti. Već cijenjena uloga knjižničara/informacijskih stručnjaka kao kustosa obrazovnih materijala dodatno dolazi do izražaja kroz otvoreno obrazovanje (OE).</a:t>
            </a:r>
            <a:endParaRPr sz="900">
              <a:solidFill>
                <a:srgbClr val="00499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Povećanje utjecaja i dosega: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pomoć u širenju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dosega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i utjecaja knjižničara izvan vlastite institucije.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Doprinos ostvarenju ciljeva održivog razvoja (SDG):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omogućavanje konkretnijeg i mjerljivog doprinosa ostvarenju ciljeva održivog razvoja.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t/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Usklađivanje sa strategijom ravnopravnosti, raznolikosti i uključivosti (EDI)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knjižničari koriste otvoreno obrazovanje kao strateški alat za unapređenje ciljeva ravnopravnosti, raznolikosti i uključivosti, osiguravajući pristupačno i uključivo obrazovno okruženje za sve.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t/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Podrška kolegama i primanje podrške od kolega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knjižničari njeguju cjeloživotno učenje pružajući raznolike obrazovne prilike i potičući međusobnu podršku unutar svojih zajednica.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8" name="Google Shape;298;p19"/>
          <p:cNvSpPr txBox="1"/>
          <p:nvPr/>
        </p:nvSpPr>
        <p:spPr>
          <a:xfrm>
            <a:off x="922700" y="3837775"/>
            <a:ext cx="6387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 </a:t>
            </a:r>
            <a:r>
              <a:rPr b="1"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knjižničare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9" name="Google Shape;299;p19"/>
          <p:cNvSpPr txBox="1"/>
          <p:nvPr/>
        </p:nvSpPr>
        <p:spPr>
          <a:xfrm>
            <a:off x="2396100" y="444925"/>
            <a:ext cx="4826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sadržaji su materijali za učenje, poučavanje i istraživanje u bilo kojem formatu i mediju koji su u javnom vlasništvu ili su zaštićeni autorskim pravima, ali objavljeni pod otvorenom licencom, što omogućuje besplatan pristup, ponovnu upotrebu, prilagodbu i redistribuciju.“</a:t>
            </a:r>
            <a:endParaRPr i="0" sz="1400" u="none" cap="none" strike="noStrike">
              <a:solidFill>
                <a:srgbClr val="000000"/>
              </a:solidFill>
            </a:endParaRPr>
          </a:p>
        </p:txBody>
      </p:sp>
      <p:sp>
        <p:nvSpPr>
          <p:cNvPr id="300" name="Google Shape;300;p19"/>
          <p:cNvSpPr txBox="1"/>
          <p:nvPr/>
        </p:nvSpPr>
        <p:spPr>
          <a:xfrm>
            <a:off x="391875" y="1968041"/>
            <a:ext cx="7151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sadržajima </a:t>
            </a:r>
            <a:r>
              <a:rPr lang="en-DE" sz="12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113b0be3c9e_1_0"/>
          <p:cNvSpPr txBox="1"/>
          <p:nvPr/>
        </p:nvSpPr>
        <p:spPr>
          <a:xfrm>
            <a:off x="443025" y="4079825"/>
            <a:ext cx="6960900" cy="8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DE" sz="4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</a:t>
            </a:r>
            <a:r>
              <a:rPr b="1" lang="en-DE" sz="4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SET </a:t>
            </a:r>
            <a:r>
              <a:rPr b="1" i="0" lang="en-DE" sz="4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ALAT</a:t>
            </a:r>
            <a:r>
              <a:rPr b="1" lang="en-DE" sz="4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06" name="Google Shape;306;g113b0be3c9e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g113b0be3c9e_1_0"/>
          <p:cNvSpPr txBox="1"/>
          <p:nvPr/>
        </p:nvSpPr>
        <p:spPr>
          <a:xfrm>
            <a:off x="1056640" y="1065775"/>
            <a:ext cx="3251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8" name="Google Shape;308;g113b0be3c9e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2762" y="82876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g113b0be3c9e_1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8869" y="7327594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g113b0be3c9e_1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g113b0be3c9e_1_0"/>
          <p:cNvSpPr txBox="1"/>
          <p:nvPr/>
        </p:nvSpPr>
        <p:spPr>
          <a:xfrm>
            <a:off x="443025" y="5500048"/>
            <a:ext cx="6655800" cy="15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DE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lang="en-DE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Croatian</a:t>
            </a:r>
            <a:r>
              <a:rPr b="0" i="0" lang="en-DE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_OE Benefits – ENOEL Toolkit“ is an adaptation of „An ENOEL Toolkit“ (version 4) published as of September 2024 </a:t>
            </a:r>
            <a:r>
              <a:rPr b="0" i="0" lang="en-DE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en-DE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(the „Original Work“), licensed by</a:t>
            </a:r>
            <a:r>
              <a:rPr b="0" i="0" lang="en-DE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SPARC Europe</a:t>
            </a:r>
            <a:r>
              <a:rPr b="0" i="0" lang="en-DE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en-DE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-DE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 under a </a:t>
            </a:r>
            <a:r>
              <a:rPr b="0" i="0" lang="en-DE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„Adapter“) under a </a:t>
            </a:r>
            <a:r>
              <a:rPr b="0" i="0" lang="en-DE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lang="en-DE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Croatian</a:t>
            </a:r>
            <a:r>
              <a:rPr b="0" i="0" lang="en-DE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1500"/>
              </a:spcBef>
              <a:spcAft>
                <a:spcPts val="80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DE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Special thanks to associate professor Kristina Feldvari, Phd for the Croatian translation.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f8a48c4d7a_0_21"/>
          <p:cNvSpPr txBox="1"/>
          <p:nvPr/>
        </p:nvSpPr>
        <p:spPr>
          <a:xfrm>
            <a:off x="194825" y="1936850"/>
            <a:ext cx="7170000" cy="778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 je set alata (slideova, letaka i  kartica) koji je pripremila Europska mreža knjižničara otvorenog obrazovanja (</a:t>
            </a:r>
            <a:r>
              <a:rPr lang="en-DE" sz="1200" u="sng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European Network of Open Education Librarians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ENOEL). Cilj ovog seta alata je pomoći u podizanju svijesti o važnosti otvorenog obrazovanja te istaknuti prednosti za studente, nastavnike, institucije, društvo i knjižničare.</a:t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Ovaj set sadrži predloške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letaka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Možete koristiti predloške izravno onakve kakvi jesu ili ih prilagoditi svojim specifičnim potrebama.</a:t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Kada koristite predložak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jednostavno preuzmite cijelu prezentaciju ili pojedinačni slide koji želite koristiti i ispišite ga.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Ako želite prilagoditi predložak svojim potrebama, potrebno je:</a:t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preuzeti alat koji želite koristiti;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prilagoditi ga svojim potrebama (dodajte logotip svoje organizacije te unesite bilo koju drugu promjenu koju smatrate prikladnom).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prilagođena verzija treba imati napomenu na kojoj piše: "Ovo djelo je izvedenica [naziv datoteke (npr. </a:t>
            </a:r>
            <a:r>
              <a:rPr lang="en-DE" sz="1300">
                <a:solidFill>
                  <a:srgbClr val="004993"/>
                </a:solidFill>
                <a:highlight>
                  <a:srgbClr val="FFDE59"/>
                </a:highlight>
                <a:latin typeface="Open Sans"/>
                <a:ea typeface="Open Sans"/>
                <a:cs typeface="Open Sans"/>
                <a:sym typeface="Open Sans"/>
              </a:rPr>
              <a:t>Croatian_2. OE Benefits - ENOEL  leaflets)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 [poveznica na izvor: </a:t>
            </a:r>
            <a:r>
              <a:rPr lang="en-DE" sz="1300" u="sng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https://doi.org/10.5281/zenodo.5568482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od </a:t>
            </a:r>
            <a:r>
              <a:rPr lang="en-DE" sz="1300" u="sng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(ENOEL), </a:t>
            </a:r>
            <a:r>
              <a:rPr lang="en-DE" sz="1300" u="sng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."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 nastavku ćete pronaći kratak opis organizacije prezentacije i prijedloge za korištenje pojedinih stranica. Ovo su samo prijedlozi; potičemo vas da ih prilagodite i izradite alate koji odgovaraju vašim potrebama.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lide 3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"/>
                  </a:ext>
                </a:extLst>
              </a:rPr>
              <a:t> – prikazuje primjer kako se predložak može prilagoditi, uključujući postavljanje logotipa vaše organizacije i izjave o atribuciji.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  <a:extLst>
                <a:ext uri="http://customooxmlschemas.google.com/">
                  <go:slidesCustomData xmlns:go="http://customooxmlschemas.google.com/" textRoundtripDataId="2"/>
                </a:ext>
              </a:extLst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3"/>
                  </a:ext>
                </a:extLst>
              </a:rPr>
              <a:t>Slideovi 4–12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4"/>
                  </a:ext>
                </a:extLst>
              </a:rPr>
              <a:t> –prikazuju prednosti otvorenog obrazovanja (OE) za pet različitih skupina korisnika: studente (žuta pozadina), nastavnike (narančasta pozadina), institucije (tirkizna pozadina), za sve (bijela pozadina) i za knjižničare (svijetloplava pozadina). Možete ih koristiti kako biste se obratili tim specifičnim skupinama korisnika.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  <a:extLst>
                <a:ext uri="http://customooxmlschemas.google.com/">
                  <go:slidesCustomData xmlns:go="http://customooxmlschemas.google.com/" textRoundtripDataId="5"/>
                </a:ext>
              </a:extLst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Uvodni slideovi za svaku skupinu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(slideovi 4, 7, 10, 12, 14)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prikazuju što ENOEL smatra najvažnijim prednostima za svaku skupinu.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Preostali slideovi u svakoj skupini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navode druge prednosti (slideovi 5–6 za studente, 8–9 za nastavnike, 11 za institucije, 13 za sve i 15 za knjižničare).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6" name="Google Shape;96;gf8a48c4d7a_0_2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69400" y="304481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gf8a48c4d7a_0_21"/>
          <p:cNvSpPr txBox="1"/>
          <p:nvPr/>
        </p:nvSpPr>
        <p:spPr>
          <a:xfrm>
            <a:off x="591700" y="404750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gf8a48c4d7a_0_21"/>
          <p:cNvSpPr txBox="1"/>
          <p:nvPr/>
        </p:nvSpPr>
        <p:spPr>
          <a:xfrm>
            <a:off x="2502650" y="382600"/>
            <a:ext cx="4560000" cy="99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Predstavljamo vam set alata za prikazivanje prednosti otvorenog obrazovanja!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f7f8b365c8_2_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gf7f8b365c8_2_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f7f8b365c8_2_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7f8b365c8_2_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gf7f8b365c8_2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gf7f8b365c8_2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gf7f8b365c8_2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gf7f8b365c8_2_0"/>
          <p:cNvSpPr txBox="1"/>
          <p:nvPr/>
        </p:nvSpPr>
        <p:spPr>
          <a:xfrm>
            <a:off x="5773325" y="9997650"/>
            <a:ext cx="1518000" cy="4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your logo here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gf7f8b365c8_2_0"/>
          <p:cNvSpPr txBox="1"/>
          <p:nvPr/>
        </p:nvSpPr>
        <p:spPr>
          <a:xfrm>
            <a:off x="391875" y="2753375"/>
            <a:ext cx="19506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DE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This work is a derivative of “</a:t>
            </a:r>
            <a:r>
              <a:rPr lang="en-DE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Croatian</a:t>
            </a:r>
            <a:r>
              <a:rPr b="0" i="0" lang="en-DE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_2. OE Benefits - ENOEL leaflets”, </a:t>
            </a:r>
            <a:r>
              <a:rPr b="0" i="0" lang="en-DE" sz="9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b="0" i="0" lang="en-DE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by </a:t>
            </a:r>
            <a:r>
              <a:rPr b="0" i="0" lang="en-DE" sz="9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 </a:t>
            </a:r>
            <a:r>
              <a:rPr b="0" i="0" lang="en-DE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en-DE" sz="9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2" name="Google Shape;112;gf7f8b365c8_2_0"/>
          <p:cNvSpPr txBox="1"/>
          <p:nvPr/>
        </p:nvSpPr>
        <p:spPr>
          <a:xfrm>
            <a:off x="2396100" y="444925"/>
            <a:ext cx="4826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sadržaji su materijali za učenje, poučavanje i istraživanje u bilo kojem formatu i mediju koji su u javnom vlasništvu ili su zaštićeni autorskim pravima, ali objavljeni pod otvorenom licencom, što omogućuje besplatan pristup, ponovnu upotrebu, prilagodbu i redistribuciju.“</a:t>
            </a:r>
            <a:endParaRPr i="0" sz="1400" u="none" cap="none" strike="noStrike">
              <a:solidFill>
                <a:srgbClr val="000000"/>
              </a:solidFill>
            </a:endParaRPr>
          </a:p>
        </p:txBody>
      </p:sp>
      <p:sp>
        <p:nvSpPr>
          <p:cNvPr id="113" name="Google Shape;113;gf7f8b365c8_2_0"/>
          <p:cNvSpPr txBox="1"/>
          <p:nvPr/>
        </p:nvSpPr>
        <p:spPr>
          <a:xfrm>
            <a:off x="391874" y="4204600"/>
            <a:ext cx="5634600" cy="50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r>
              <a:rPr b="1" i="0" lang="en-DE" sz="17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i="0" sz="1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siguravanje trajnog pristupa: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će moći pristupiti resursima i nakon što završe svoj obrazovni program.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Podrška inkluziji: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se mogu prilagoditi kako bi odražavali profile i scenarije studenata, odgovarajući na potrebe inkluzije na različitim razinama.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Promicanje raznolikosti učenja: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su dostupni s bilo kojeg mjesta u bilo koje vrijeme, više puta (i nemojte podcijeniti vrijednost ponavljanja!) te na raznim uređajima i u različitim formatima. Otvoreni obrazovni sadržaji (OER) također podržavaju neformalna i manje formalna okruženja za učenje. Otvoreni obrazovni sadržaji (OER) također podržavaju neformalna i manje formalna okruženja za učenje.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Promicanje cjeloživotnog učenja: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su dostupni svima, bez obzira na dob, u bilo kojem trenutku kada netko želi nešto naučiti ili osvježiti svoje znanje. 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Smanjenje troškova: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visoke cijene mogu potaknuti studente na korištenje starije verzije određenih publikacija; s otvorenim obrazovnim sadržajima (OER-rima) to nije problem.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4" name="Google Shape;114;gf7f8b365c8_2_0"/>
          <p:cNvSpPr txBox="1"/>
          <p:nvPr/>
        </p:nvSpPr>
        <p:spPr>
          <a:xfrm>
            <a:off x="4996025" y="2610488"/>
            <a:ext cx="2295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PRIMJER PRILAGOĐAVANjA VAŠIM POTREBAMA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f7f8b365c8_2_0"/>
          <p:cNvSpPr txBox="1"/>
          <p:nvPr/>
        </p:nvSpPr>
        <p:spPr>
          <a:xfrm>
            <a:off x="2680950" y="3429675"/>
            <a:ext cx="341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Dodajte izjavu o autorstvu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gf7f8b365c8_2_0"/>
          <p:cNvSpPr/>
          <p:nvPr/>
        </p:nvSpPr>
        <p:spPr>
          <a:xfrm>
            <a:off x="2558650" y="2959700"/>
            <a:ext cx="743700" cy="4002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f7f8b365c8_2_0"/>
          <p:cNvSpPr/>
          <p:nvPr/>
        </p:nvSpPr>
        <p:spPr>
          <a:xfrm>
            <a:off x="6220550" y="8657900"/>
            <a:ext cx="446100" cy="8313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gf7f8b365c8_2_0"/>
          <p:cNvSpPr txBox="1"/>
          <p:nvPr/>
        </p:nvSpPr>
        <p:spPr>
          <a:xfrm>
            <a:off x="3647075" y="9654775"/>
            <a:ext cx="341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Dodajte logo vaše institucije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gf7f8b365c8_2_0"/>
          <p:cNvSpPr txBox="1"/>
          <p:nvPr/>
        </p:nvSpPr>
        <p:spPr>
          <a:xfrm>
            <a:off x="391875" y="1968041"/>
            <a:ext cx="7151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sadržajima </a:t>
            </a:r>
            <a:r>
              <a:rPr lang="en-DE" sz="12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f8a48c4d7a_0_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gf8a48c4d7a_0_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gf8a48c4d7a_0_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f8a48c4d7a_0_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gf8a48c4d7a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gf8a48c4d7a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gf8a48c4d7a_0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gf8a48c4d7a_0_0"/>
          <p:cNvSpPr txBox="1"/>
          <p:nvPr/>
        </p:nvSpPr>
        <p:spPr>
          <a:xfrm>
            <a:off x="391874" y="4204600"/>
            <a:ext cx="5634600" cy="50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r>
              <a:rPr b="1" i="0" lang="en-DE" sz="17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i="0" sz="1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siguravanje trajnog pristupa: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će moći pristupiti resursima i nakon što završe svoj obrazovni program.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Podrška inkluziji: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se mogu prilagoditi kako bi odražavali profile i scenarije studenata, odgovarajući na potrebe inkluzije na različitim razinama.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Promicanje raznolikosti učenja: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su dostupni s bilo kojeg mjesta u bilo koje vrijeme, više puta (i nemojte podcijeniti vrijednost ponavljanja!) te na raznim uređajima i u različitim formatima. Otvoreni obrazovni sadržaji (OER) također podržavaju neformalna i manje formalna okruženja za učenje. Otvoreni obrazovni sadržaji (OER) također podržavaju neformalna i manje formalna okruženja za učenje.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Promicanje cjeloživotnog učenja: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su dostupni svima, bez obzira na dob, u bilo kojem trenutku kada netko želi nešto naučiti ili osvježiti svoje znanje. 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Smanjenje troškova: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visoke cijene mogu potaknuti studente na korištenje starije verzije određenih publikacija; s otvorenim obrazovnim sadržajima (OER-rima) to nije problem.</a:t>
            </a:r>
            <a:endParaRPr b="1"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2" name="Google Shape;132;gf8a48c4d7a_0_0"/>
          <p:cNvSpPr txBox="1"/>
          <p:nvPr/>
        </p:nvSpPr>
        <p:spPr>
          <a:xfrm>
            <a:off x="2396100" y="444925"/>
            <a:ext cx="4826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sadržaji su materijali za učenje, poučavanje i istraživanje u bilo kojem formatu i mediju koji su u javnom vlasništvu ili su zaštićeni autorskim pravima, ali objavljeni pod otvorenom licencom, što omogućuje besplatan pristup, ponovnu upotrebu, prilagodbu i redistribuciju.“</a:t>
            </a:r>
            <a:endParaRPr i="0" sz="1400" u="none" cap="none" strike="noStrike">
              <a:solidFill>
                <a:srgbClr val="000000"/>
              </a:solidFill>
            </a:endParaRPr>
          </a:p>
        </p:txBody>
      </p:sp>
      <p:sp>
        <p:nvSpPr>
          <p:cNvPr id="133" name="Google Shape;133;gf8a48c4d7a_0_0"/>
          <p:cNvSpPr txBox="1"/>
          <p:nvPr/>
        </p:nvSpPr>
        <p:spPr>
          <a:xfrm>
            <a:off x="391875" y="1968041"/>
            <a:ext cx="7151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sadržajima </a:t>
            </a:r>
            <a:r>
              <a:rPr lang="en-DE" sz="12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f81126334d_0_6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f81126334d_0_6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gf81126334d_0_6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gf81126334d_0_6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gf81126334d_0_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gf81126334d_0_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gf81126334d_0_6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gf81126334d_0_6"/>
          <p:cNvSpPr txBox="1"/>
          <p:nvPr/>
        </p:nvSpPr>
        <p:spPr>
          <a:xfrm>
            <a:off x="340800" y="4200800"/>
            <a:ext cx="5636100" cy="51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r>
              <a:rPr b="1" i="0" lang="en-DE" sz="1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 za studente</a:t>
            </a:r>
            <a:endParaRPr b="1" i="0" sz="1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prilike za učenje: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koji koriste otvorene obrazovne sadržaje (OER) postižu jednako dobre ili bolje rezultate u usporedbi s onima koji koriste tradicionalne obrazovne materijale.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t/>
            </a:r>
            <a:endParaRPr b="1"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Budite spremni: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dostupni su od samog početka nastave, što znači da ih studenti mogu odmah koristiti.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t/>
            </a:r>
            <a:endParaRPr b="1"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kvalitetu: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omogućuju unapređenje kvalitete i stalna ažuriranja, zajedno s brzom diseminacijom, čime se osigurava aktualnost informacija.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t/>
            </a:r>
            <a:endParaRPr b="1"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Nagradite otvorene prakse: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se mogu smatrati dijelom uredničkog tima i biti cijenjeni za svoj rad i vještine.</a:t>
            </a:r>
            <a:endParaRPr sz="15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gf81126334d_0_6"/>
          <p:cNvSpPr/>
          <p:nvPr/>
        </p:nvSpPr>
        <p:spPr>
          <a:xfrm>
            <a:off x="3662658" y="5191225"/>
            <a:ext cx="23436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gf81126334d_0_6"/>
          <p:cNvSpPr txBox="1"/>
          <p:nvPr/>
        </p:nvSpPr>
        <p:spPr>
          <a:xfrm>
            <a:off x="2396100" y="444925"/>
            <a:ext cx="4826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sadržaji su materijali za učenje, poučavanje i istraživanje u bilo kojem formatu i mediju koji su u javnom vlasništvu ili su zaštićeni autorskim pravima, ali objavljeni pod otvorenom licencom, što omogućuje besplatan pristup, ponovnu upotrebu, prilagodbu i redistribuciju.“</a:t>
            </a:r>
            <a:endParaRPr i="0" sz="1400" u="none" cap="none" strike="noStrike">
              <a:solidFill>
                <a:srgbClr val="000000"/>
              </a:solidFill>
            </a:endParaRPr>
          </a:p>
        </p:txBody>
      </p:sp>
      <p:sp>
        <p:nvSpPr>
          <p:cNvPr id="148" name="Google Shape;148;gf81126334d_0_6"/>
          <p:cNvSpPr txBox="1"/>
          <p:nvPr/>
        </p:nvSpPr>
        <p:spPr>
          <a:xfrm>
            <a:off x="391875" y="1968041"/>
            <a:ext cx="7151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sadržajima </a:t>
            </a:r>
            <a:r>
              <a:rPr lang="en-DE" sz="12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4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1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4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7" name="Google Shape;15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1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4"/>
          <p:cNvSpPr txBox="1"/>
          <p:nvPr/>
        </p:nvSpPr>
        <p:spPr>
          <a:xfrm>
            <a:off x="385675" y="4124600"/>
            <a:ext cx="5591100" cy="51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r>
              <a:rPr b="0" i="0" lang="en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DE" sz="1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i="0" sz="1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Omogućuje besplatan pristup i više od toga: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= besplatan pristup + prava korištenja.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bolje obrazovanje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= osigurajte bolju budućnost (SDG 4: „osigurajte inkluzivno i pravedno kvalitetno obrazovanje te unaprijedite mogućnosti cjeloživotnog učenja za sve.“)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razumijevanje: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mogu preispitivati koncepte i ideje koristeći različite izvore (odnosno mogu ponoviti isti koncept uz drugačije objašnjenje).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Stvarajte zajedno: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omogućuju studentima da djeluju kao partneri u zajedničkom stvaranju, od čega i sami imaju koristi.</a:t>
            </a:r>
            <a:endParaRPr sz="16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Google Shape;161;p14"/>
          <p:cNvSpPr/>
          <p:nvPr/>
        </p:nvSpPr>
        <p:spPr>
          <a:xfrm>
            <a:off x="3662658" y="5191225"/>
            <a:ext cx="23436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14"/>
          <p:cNvSpPr txBox="1"/>
          <p:nvPr/>
        </p:nvSpPr>
        <p:spPr>
          <a:xfrm>
            <a:off x="2396100" y="444925"/>
            <a:ext cx="4826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sadržaji su materijali za učenje, poučavanje i istraživanje u bilo kojem formatu i mediju koji su u javnom vlasništvu ili su zaštićeni autorskim pravima, ali objavljeni pod otvorenom licencom, što omogućuje besplatan pristup, ponovnu upotrebu, prilagodbu i redistribuciju.“</a:t>
            </a:r>
            <a:endParaRPr i="0" sz="1400" u="none" cap="none" strike="noStrike">
              <a:solidFill>
                <a:srgbClr val="000000"/>
              </a:solidFill>
            </a:endParaRPr>
          </a:p>
        </p:txBody>
      </p:sp>
      <p:sp>
        <p:nvSpPr>
          <p:cNvPr id="163" name="Google Shape;163;p14"/>
          <p:cNvSpPr txBox="1"/>
          <p:nvPr/>
        </p:nvSpPr>
        <p:spPr>
          <a:xfrm>
            <a:off x="391875" y="1968041"/>
            <a:ext cx="7151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sadržajima </a:t>
            </a:r>
            <a:r>
              <a:rPr lang="en-DE" sz="12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5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15"/>
          <p:cNvSpPr/>
          <p:nvPr/>
        </p:nvSpPr>
        <p:spPr>
          <a:xfrm>
            <a:off x="195493" y="3899650"/>
            <a:ext cx="7214709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5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15"/>
          <p:cNvSpPr/>
          <p:nvPr/>
        </p:nvSpPr>
        <p:spPr>
          <a:xfrm>
            <a:off x="-1197903" y="5631076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2" name="Google Shape;17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15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4" name="Google Shape;174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15"/>
          <p:cNvSpPr txBox="1"/>
          <p:nvPr/>
        </p:nvSpPr>
        <p:spPr>
          <a:xfrm>
            <a:off x="1698175" y="4387301"/>
            <a:ext cx="56103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Dopustite prilagodbu: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nastavnici mogu (djelomično ili u potpunosti) prilagoditi otvorene obrazovne sadržaje (OER), stvarajući optimalnu kombinaciju obrazovnih materijala za svako iskustvo učenja, čime kontinuirano unapređuju kvalitetu OER-a.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otvorene pedagoške prakse: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 otvorenim obrazovnim sadržajima (OER) studenti su duboko uključeni u obrazovni proces i u izradu obrazovnih materijala, čime ih pod vodstvom nastavnika u biti prisvajaju kao vlastite.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Povećajte ugled: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kvalitetni otvoreni obrazovni sadržaji (OER) povećavaju ugled nastavnika na lokalnoj i globalnoj razini, istovremeno pružajući nove prilike za suradnju s kolegama diljem svijeta.  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Smanjite radno opterećenje: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nastavnici ne moraju svaki put iznova stvarati materijale, već mogu ponovno koristiti ono što već postoji.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Inspirirajte: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predstavljaju način za dobivanje novih ideja.</a:t>
            </a:r>
            <a:endParaRPr b="1"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Google Shape;176;p15"/>
          <p:cNvSpPr txBox="1"/>
          <p:nvPr/>
        </p:nvSpPr>
        <p:spPr>
          <a:xfrm>
            <a:off x="1698175" y="4057475"/>
            <a:ext cx="5712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r>
              <a:rPr b="0" i="0" lang="en-DE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DE" sz="1700">
                <a:solidFill>
                  <a:srgbClr val="FFA7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i="0" sz="1900" u="none" cap="none" strike="noStrike">
              <a:solidFill>
                <a:srgbClr val="FFA7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7" name="Google Shape;177;p15"/>
          <p:cNvSpPr txBox="1"/>
          <p:nvPr/>
        </p:nvSpPr>
        <p:spPr>
          <a:xfrm>
            <a:off x="2396100" y="444925"/>
            <a:ext cx="4826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sadržaji su materijali za učenje, poučavanje i istraživanje u bilo kojem formatu i mediju koji su u javnom vlasništvu ili su zaštićeni autorskim pravima, ali objavljeni pod otvorenom licencom, što omogućuje besplatan pristup, ponovnu upotrebu, prilagodbu i redistribuciju.“</a:t>
            </a:r>
            <a:endParaRPr i="0" sz="1400" u="none" cap="none" strike="noStrike">
              <a:solidFill>
                <a:srgbClr val="000000"/>
              </a:solidFill>
            </a:endParaRPr>
          </a:p>
        </p:txBody>
      </p:sp>
      <p:sp>
        <p:nvSpPr>
          <p:cNvPr id="178" name="Google Shape;178;p15"/>
          <p:cNvSpPr txBox="1"/>
          <p:nvPr/>
        </p:nvSpPr>
        <p:spPr>
          <a:xfrm>
            <a:off x="391875" y="1968041"/>
            <a:ext cx="7151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sadržajima </a:t>
            </a:r>
            <a:r>
              <a:rPr lang="en-DE" sz="12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f81126334d_0_42"/>
          <p:cNvSpPr/>
          <p:nvPr/>
        </p:nvSpPr>
        <p:spPr>
          <a:xfrm>
            <a:off x="195493" y="3899650"/>
            <a:ext cx="72147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gf81126334d_0_4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gf81126334d_0_42"/>
          <p:cNvSpPr/>
          <p:nvPr/>
        </p:nvSpPr>
        <p:spPr>
          <a:xfrm>
            <a:off x="2372349" y="271232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gf81126334d_0_42"/>
          <p:cNvSpPr/>
          <p:nvPr/>
        </p:nvSpPr>
        <p:spPr>
          <a:xfrm>
            <a:off x="-1197903" y="5631076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7" name="Google Shape;187;gf81126334d_0_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gf81126334d_0_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9" name="Google Shape;189;gf81126334d_0_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gf81126334d_0_42"/>
          <p:cNvSpPr txBox="1"/>
          <p:nvPr/>
        </p:nvSpPr>
        <p:spPr>
          <a:xfrm>
            <a:off x="1710046" y="4278432"/>
            <a:ext cx="56103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gf81126334d_0_42"/>
          <p:cNvSpPr txBox="1"/>
          <p:nvPr/>
        </p:nvSpPr>
        <p:spPr>
          <a:xfrm>
            <a:off x="1698175" y="4057475"/>
            <a:ext cx="5712000" cy="53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r>
              <a:rPr b="0" i="0" lang="en-DE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DE" sz="1700">
                <a:solidFill>
                  <a:srgbClr val="FFA7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sz="1700">
              <a:solidFill>
                <a:srgbClr val="FFA7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Potaknite aktivne pristupe: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nastavnici mogu osmisliti raznolike praktične strategije za podršku iskustvima učenja kroz rad, temeljenima na preradi i prilagodbi otvorenih obrazovnih sadržaja (OER).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Potaknite suradnju: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povratne informacije među vršnjacima, suradnja studenata i uključivanje stručnjaka dodatno se osnažuju i obogaćuju nastavnike zahvaljujući procesu koji omogućuju otvorene licence.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inovacije: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pružaju prilike za unapređenje kvalitete nastavnih i obrazovnih materijala, omogućujući drugima da nadograđuju postojeće sadržaje i pružaju konstruktivne povratne informacije.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nasljeđe: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proces ponovne upotrebe potaknut otvorenim obrazovnim sadržajima (OER) nastavlja se i nakon umirovljenja.</a:t>
            </a:r>
            <a:endParaRPr b="1" sz="17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2" name="Google Shape;192;gf81126334d_0_42"/>
          <p:cNvSpPr txBox="1"/>
          <p:nvPr/>
        </p:nvSpPr>
        <p:spPr>
          <a:xfrm>
            <a:off x="2396100" y="444925"/>
            <a:ext cx="4826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sadržaji su materijali za učenje, poučavanje i istraživanje u bilo kojem formatu i mediju koji su u javnom vlasništvu ili su zaštićeni autorskim pravima, ali objavljeni pod otvorenom licencom, što omogućuje besplatan pristup, ponovnu upotrebu, prilagodbu i redistribuciju.“</a:t>
            </a:r>
            <a:endParaRPr i="0" sz="1400" u="none" cap="none" strike="noStrike">
              <a:solidFill>
                <a:srgbClr val="000000"/>
              </a:solidFill>
            </a:endParaRPr>
          </a:p>
        </p:txBody>
      </p:sp>
      <p:sp>
        <p:nvSpPr>
          <p:cNvPr id="193" name="Google Shape;193;gf81126334d_0_42"/>
          <p:cNvSpPr txBox="1"/>
          <p:nvPr/>
        </p:nvSpPr>
        <p:spPr>
          <a:xfrm>
            <a:off x="391875" y="1968041"/>
            <a:ext cx="7151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sadržajima </a:t>
            </a:r>
            <a:r>
              <a:rPr lang="en-DE" sz="12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6"/>
          <p:cNvSpPr/>
          <p:nvPr/>
        </p:nvSpPr>
        <p:spPr>
          <a:xfrm>
            <a:off x="165900" y="25222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16"/>
          <p:cNvSpPr/>
          <p:nvPr/>
        </p:nvSpPr>
        <p:spPr>
          <a:xfrm>
            <a:off x="195493" y="3899650"/>
            <a:ext cx="7214709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16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16"/>
          <p:cNvSpPr/>
          <p:nvPr/>
        </p:nvSpPr>
        <p:spPr>
          <a:xfrm>
            <a:off x="-1197903" y="5631076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2" name="Google Shape;20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16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4" name="Google Shape;204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16"/>
          <p:cNvSpPr txBox="1"/>
          <p:nvPr/>
        </p:nvSpPr>
        <p:spPr>
          <a:xfrm>
            <a:off x="1698171" y="4615889"/>
            <a:ext cx="5610300" cy="48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Proširite mogućnosti: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udžbenici s otvorenim obrazovnim sadržajima (OER) proširuju nastavne resurse i mogu jamčiti jednaku razinu kvalitete kao i tradicionalni udžbenici.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akademsku slobodu: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otvorene licence za otvorene obrazovne sadržaje (OER) omogućuju nastavnicima redovito prilagođavanje i ažuriranje obrazovnih materijala za svoje kolegije.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Pokažite inovativnost i kreativnost: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kreativnost nastavnika može impresionirati potencijalne studente i sponzore, što može pridonijeti povećanju broja upisanih studenata na određenim kolegijima i povećati vrijednost pojedinih nastavnika</a:t>
            </a:r>
            <a:endParaRPr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6" name="Google Shape;206;p16"/>
          <p:cNvSpPr txBox="1"/>
          <p:nvPr/>
        </p:nvSpPr>
        <p:spPr>
          <a:xfrm>
            <a:off x="1698175" y="4057475"/>
            <a:ext cx="5712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r>
              <a:rPr b="0" i="0" lang="en-DE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</a:t>
            </a:r>
            <a:r>
              <a:rPr b="1" lang="en-DE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 </a:t>
            </a:r>
            <a:r>
              <a:rPr b="1" lang="en-DE" sz="1700">
                <a:solidFill>
                  <a:srgbClr val="FFA7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i="0" sz="1900" u="none" cap="none" strike="noStrike">
              <a:solidFill>
                <a:srgbClr val="FFA7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7" name="Google Shape;207;p16"/>
          <p:cNvSpPr txBox="1"/>
          <p:nvPr/>
        </p:nvSpPr>
        <p:spPr>
          <a:xfrm>
            <a:off x="2396100" y="444925"/>
            <a:ext cx="4826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sadržaji su materijali za učenje, poučavanje i istraživanje u bilo kojem formatu i mediju koji su u javnom vlasništvu ili su zaštićeni autorskim pravima, ali objavljeni pod otvorenom licencom, što omogućuje besplatan pristup, ponovnu upotrebu, prilagodbu i redistribuciju.“</a:t>
            </a:r>
            <a:endParaRPr i="0" sz="1400" u="none" cap="none" strike="noStrike">
              <a:solidFill>
                <a:srgbClr val="000000"/>
              </a:solidFill>
            </a:endParaRPr>
          </a:p>
        </p:txBody>
      </p:sp>
      <p:sp>
        <p:nvSpPr>
          <p:cNvPr id="208" name="Google Shape;208;p16"/>
          <p:cNvSpPr txBox="1"/>
          <p:nvPr/>
        </p:nvSpPr>
        <p:spPr>
          <a:xfrm>
            <a:off x="391875" y="1968041"/>
            <a:ext cx="7151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sadržajima </a:t>
            </a:r>
            <a:r>
              <a:rPr lang="en-DE" sz="12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2021-07-01T10:24:04Z</dcterms:created>
  <dc:creator>Agata Morka</dc:creator>
</cp:coreProperties>
</file>